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9769"/>
    <a:srgbClr val="4A76BC"/>
    <a:srgbClr val="CF1D25"/>
    <a:srgbClr val="F27100"/>
    <a:srgbClr val="CC44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1778"/>
  </p:normalViewPr>
  <p:slideViewPr>
    <p:cSldViewPr snapToGrid="0" snapToObjects="1">
      <p:cViewPr varScale="1">
        <p:scale>
          <a:sx n="107" d="100"/>
          <a:sy n="107" d="100"/>
        </p:scale>
        <p:origin x="17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4B54A3-DF3A-924B-8544-CA84C7421D84}" type="datetimeFigureOut">
              <a:rPr lang="en-US" smtClean="0"/>
              <a:t>9/1/15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D990BC-11ED-7B4F-BD30-F8FA3DFC9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8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Overall, the majority of the users are students</a:t>
            </a:r>
            <a:r>
              <a:rPr lang="en-A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are </a:t>
            </a:r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familiar with computers.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18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16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0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270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4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IT people. So, we’re going to identify ‘problems’ that may not be a problem to the other.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were the ones that designed the tasks. So, we became experts and quite critical on it.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253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Similar experience and feelings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there’s frustration both on TA and HE evaluations.</a:t>
            </a:r>
            <a:endParaRPr lang="en-US" dirty="0" smtClean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8984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Similar experience and feelings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there’s frustration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both on TA and </a:t>
            </a:r>
            <a:r>
              <a:rPr lang="en-US" sz="120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 evaluations.</a:t>
            </a:r>
            <a:endParaRPr lang="en-US" dirty="0" smtClean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86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70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87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1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67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96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6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90BC-11ED-7B4F-BD30-F8FA3DFC9B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57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AU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155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12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66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7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328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2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55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92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403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57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171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8E986-35E2-4541-A938-5ACC03FB405E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A5FF2-CDD3-054B-9E4E-C6DE8D7D5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63" y="-240605"/>
            <a:ext cx="9165064" cy="7339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56411" y="5197927"/>
            <a:ext cx="2057486" cy="138499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Camilo Hoffmann Kuschel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Helena Zhang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Henry Lin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Sebastian Rubio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Silvia Sun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Todd </a:t>
            </a:r>
            <a:r>
              <a:rPr lang="en-US" sz="1400" dirty="0" err="1" smtClean="0">
                <a:solidFill>
                  <a:schemeClr val="bg1"/>
                </a:solidFill>
                <a:ea typeface="Gill Sans" charset="0"/>
                <a:cs typeface="Gill Sans" charset="0"/>
              </a:rPr>
              <a:t>Sakawkanokrat</a:t>
            </a:r>
            <a:endParaRPr lang="en-US" sz="1400" dirty="0">
              <a:solidFill>
                <a:schemeClr val="bg1"/>
              </a:solidFill>
              <a:ea typeface="Gill Sans" charset="0"/>
              <a:cs typeface="Gill Sans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03" y="3429000"/>
            <a:ext cx="7869936" cy="213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07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5347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Think aloud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443089" y="1008995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User 5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486031" y="1008995"/>
            <a:ext cx="5" cy="32734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86032" y="1285994"/>
            <a:ext cx="3330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Managed to complete all tasks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032" y="1655326"/>
            <a:ext cx="414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Had problems with the vertical buttons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024658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Got confused with the way some features are displayed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86032" y="3543778"/>
            <a:ext cx="167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Not intuitive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86031" y="3913110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Some features do not work it would be expected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95" y="3108066"/>
            <a:ext cx="1174375" cy="11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5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1" grpId="1"/>
      <p:bldP spid="12" grpId="0"/>
      <p:bldP spid="12" grpId="1"/>
      <p:bldP spid="13" grpId="0"/>
      <p:bldP spid="13" grpId="1"/>
      <p:bldP spid="26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5347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Think aloud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052469" y="1008995"/>
            <a:ext cx="13880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Key</a:t>
            </a:r>
          </a:p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Problems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486027" y="1008995"/>
            <a:ext cx="10" cy="3600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86032" y="1285994"/>
            <a:ext cx="395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 page jumping process is not fluid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032" y="1655326"/>
            <a:ext cx="468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It is difficult to navigate in the content panel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024658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 search button is vertically aligned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70" y="3483752"/>
            <a:ext cx="1279806" cy="112623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486031" y="2393990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Search results are not highlighted on the pages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486030" y="2763322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Most users try to make notes directly onto the pages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86030" y="3132654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 note making process as a whole is not intuitive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486030" y="3501986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It is really odd not being able to just copy and paste contents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486030" y="3871318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 read aloud feature does allow to select what the user wants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86030" y="4240650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 users find the dictionary feature too simple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44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2" grpId="0"/>
      <p:bldP spid="13" grpId="0"/>
      <p:bldP spid="15" grpId="0"/>
      <p:bldP spid="16" grpId="0"/>
      <p:bldP spid="18" grpId="0"/>
      <p:bldP spid="19" grpId="0"/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079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Heuristics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2251" y="824326"/>
            <a:ext cx="1264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a typeface="Tahoma" charset="0"/>
                <a:cs typeface="Tahoma" charset="0"/>
              </a:rPr>
              <a:t>Problem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21520" y="1285991"/>
            <a:ext cx="83268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2251" y="1387729"/>
            <a:ext cx="3332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 content panel is not resizable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82189" y="824326"/>
            <a:ext cx="1345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Violation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6517" y="1387729"/>
            <a:ext cx="2682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User control and freedom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478947" y="824329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S1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14540" y="824328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S2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50133" y="824327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S3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71118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4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00671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44665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20" y="2311577"/>
            <a:ext cx="2254418" cy="348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58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4" grpId="0"/>
      <p:bldP spid="15" grpId="0"/>
      <p:bldP spid="17" grpId="0"/>
      <p:bldP spid="18" grpId="0"/>
      <p:bldP spid="19" grpId="0"/>
      <p:bldP spid="21" grpId="0"/>
      <p:bldP spid="22" grpId="0"/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079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Heuristics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2251" y="824326"/>
            <a:ext cx="1264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a typeface="Tahoma" charset="0"/>
                <a:cs typeface="Tahoma" charset="0"/>
              </a:rPr>
              <a:t>Problem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21520" y="1285991"/>
            <a:ext cx="83268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2251" y="1387729"/>
            <a:ext cx="3889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Navigation </a:t>
            </a: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buttons are </a:t>
            </a:r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placed vertically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82189" y="824326"/>
            <a:ext cx="1345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Violation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6517" y="1387729"/>
            <a:ext cx="30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Flexibility and efficiency of use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478947" y="824329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S1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14540" y="824328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S2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50133" y="824327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S3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71118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0671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44665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7864" y="1757061"/>
            <a:ext cx="2379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There is no use of icons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286517" y="1757061"/>
            <a:ext cx="30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Flexibility and efficiency of use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519538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955131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1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395071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72604" y="2126393"/>
            <a:ext cx="2937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There are two Search options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286517" y="2126393"/>
            <a:ext cx="1729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Error Prevention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19538" y="2126393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4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955131" y="2126393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395071" y="2126393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948" y="2865057"/>
            <a:ext cx="2418080" cy="355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09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75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25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4" grpId="0"/>
      <p:bldP spid="15" grpId="0"/>
      <p:bldP spid="17" grpId="0"/>
      <p:bldP spid="18" grpId="0"/>
      <p:bldP spid="19" grpId="0"/>
      <p:bldP spid="21" grpId="0"/>
      <p:bldP spid="22" grpId="0"/>
      <p:bldP spid="23" grpId="0"/>
      <p:bldP spid="20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079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Heuristics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2251" y="824326"/>
            <a:ext cx="1264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a typeface="Tahoma" charset="0"/>
                <a:cs typeface="Tahoma" charset="0"/>
              </a:rPr>
              <a:t>Problem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21520" y="1285991"/>
            <a:ext cx="83268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2251" y="1387729"/>
            <a:ext cx="351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There is no right-click search option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82189" y="824326"/>
            <a:ext cx="1345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Violation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6517" y="1387729"/>
            <a:ext cx="2670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Consistency and standards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478947" y="824329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S1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14540" y="824328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S2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50133" y="824327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S3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71118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00671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44665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2251" y="1757061"/>
            <a:ext cx="3552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 progress indication on page click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286517" y="1757061"/>
            <a:ext cx="2532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Visibility of system status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19538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955131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1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395071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72604" y="2126393"/>
            <a:ext cx="3171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Results are not ordered by page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286517" y="2126393"/>
            <a:ext cx="2670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Consistency and standards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19538" y="2126393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955131" y="2126393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395071" y="2126393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977" y="3174633"/>
            <a:ext cx="6057900" cy="309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4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75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25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4" grpId="0"/>
      <p:bldP spid="15" grpId="0"/>
      <p:bldP spid="17" grpId="0"/>
      <p:bldP spid="18" grpId="0"/>
      <p:bldP spid="19" grpId="0"/>
      <p:bldP spid="21" grpId="0"/>
      <p:bldP spid="22" grpId="0"/>
      <p:bldP spid="23" grpId="0"/>
      <p:bldP spid="20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079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Heuristics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2251" y="824326"/>
            <a:ext cx="1264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a typeface="Tahoma" charset="0"/>
                <a:cs typeface="Tahoma" charset="0"/>
              </a:rPr>
              <a:t>Problem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21520" y="1285991"/>
            <a:ext cx="83268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2251" y="1387729"/>
            <a:ext cx="3489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It is difficult to manage notes when</a:t>
            </a:r>
          </a:p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there is already a few of them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82189" y="824326"/>
            <a:ext cx="1345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Violation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6517" y="1387729"/>
            <a:ext cx="30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Flexibility and efficiency of use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478947" y="824329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S1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14540" y="824328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S2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50133" y="824327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S3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71118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00671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44665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655" y="2472571"/>
            <a:ext cx="2515682" cy="381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072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4" grpId="0"/>
      <p:bldP spid="15" grpId="0"/>
      <p:bldP spid="17" grpId="0"/>
      <p:bldP spid="18" grpId="0"/>
      <p:bldP spid="19" grpId="0"/>
      <p:bldP spid="21" grpId="0"/>
      <p:bldP spid="22" grpId="0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079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Heuristics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2251" y="824326"/>
            <a:ext cx="1264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a typeface="Tahoma" charset="0"/>
                <a:cs typeface="Tahoma" charset="0"/>
              </a:rPr>
              <a:t>Problem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21520" y="1285991"/>
            <a:ext cx="83268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2251" y="1387729"/>
            <a:ext cx="3492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Notes cannot be exported together</a:t>
            </a:r>
          </a:p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with the actual pages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82189" y="824326"/>
            <a:ext cx="1345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Violation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6517" y="1387729"/>
            <a:ext cx="23682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Match between system</a:t>
            </a:r>
          </a:p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and real world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478947" y="824329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S1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14540" y="824328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S2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50133" y="824327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S3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71118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4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00671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44665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977" y="2251473"/>
            <a:ext cx="7452360" cy="379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4" grpId="0"/>
      <p:bldP spid="15" grpId="0"/>
      <p:bldP spid="17" grpId="0"/>
      <p:bldP spid="18" grpId="0"/>
      <p:bldP spid="19" grpId="0"/>
      <p:bldP spid="21" grpId="0"/>
      <p:bldP spid="22" grpId="0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079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Heuristics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2251" y="824326"/>
            <a:ext cx="1264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a typeface="Tahoma" charset="0"/>
                <a:cs typeface="Tahoma" charset="0"/>
              </a:rPr>
              <a:t>Problem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21520" y="1285991"/>
            <a:ext cx="83268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2251" y="1387729"/>
            <a:ext cx="382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Confusion on the copy/print allowance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82189" y="824326"/>
            <a:ext cx="1345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Violation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6517" y="1387729"/>
            <a:ext cx="2670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Consistency and standards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478947" y="824329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S1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14540" y="824328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S2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50133" y="824327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S3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71118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00671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44665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2251" y="1757061"/>
            <a:ext cx="3319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Confusion when copying/printing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286517" y="1757061"/>
            <a:ext cx="2532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Visibility of system status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19538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955131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395071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74" y="2580576"/>
            <a:ext cx="8378190" cy="315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09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4" grpId="0"/>
      <p:bldP spid="15" grpId="0"/>
      <p:bldP spid="17" grpId="0"/>
      <p:bldP spid="18" grpId="0"/>
      <p:bldP spid="19" grpId="0"/>
      <p:bldP spid="21" grpId="0"/>
      <p:bldP spid="22" grpId="0"/>
      <p:bldP spid="23" grpId="0"/>
      <p:bldP spid="20" grpId="0"/>
      <p:bldP spid="24" grpId="0"/>
      <p:bldP spid="25" grpId="0"/>
      <p:bldP spid="26" grpId="0"/>
      <p:bldP spid="2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079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Heuristics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2251" y="824326"/>
            <a:ext cx="1264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a typeface="Tahoma" charset="0"/>
                <a:cs typeface="Tahoma" charset="0"/>
              </a:rPr>
              <a:t>Problem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21520" y="1285991"/>
            <a:ext cx="83268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2251" y="1387729"/>
            <a:ext cx="3719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Difficult to navigate in the printing list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82189" y="824326"/>
            <a:ext cx="1345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Violation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6517" y="1387729"/>
            <a:ext cx="30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Flexibility and efficiency of use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478947" y="824329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S1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14540" y="824328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S2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50133" y="824327"/>
            <a:ext cx="48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ea typeface="Tahoma" charset="0"/>
                <a:cs typeface="Tahoma" charset="0"/>
              </a:rPr>
              <a:t>S3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71118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4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00671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446651" y="138772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2251" y="1757061"/>
            <a:ext cx="357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Confusion on the printing allowance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286517" y="1757061"/>
            <a:ext cx="2532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Visibility of system status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19538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2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955131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395071" y="1757061"/>
            <a:ext cx="35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20" y="2929167"/>
            <a:ext cx="8326817" cy="249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02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4" grpId="0"/>
      <p:bldP spid="15" grpId="0"/>
      <p:bldP spid="17" grpId="0"/>
      <p:bldP spid="18" grpId="0"/>
      <p:bldP spid="19" grpId="0"/>
      <p:bldP spid="21" grpId="0"/>
      <p:bldP spid="22" grpId="0"/>
      <p:bldP spid="23" grpId="0"/>
      <p:bldP spid="20" grpId="0"/>
      <p:bldP spid="24" grpId="0"/>
      <p:bldP spid="25" grpId="0"/>
      <p:bldP spid="26" grpId="0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5111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Reflection on the work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463608" y="1008995"/>
            <a:ext cx="9768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Main</a:t>
            </a:r>
          </a:p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Points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2486032" y="1008995"/>
            <a:ext cx="0" cy="23083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486032" y="1285994"/>
            <a:ext cx="3380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Similar experience and feelings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86033" y="1655326"/>
            <a:ext cx="5565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Non expert users just feel frustrated and do not feel like </a:t>
            </a:r>
            <a:r>
              <a:rPr lang="en-US" smtClean="0">
                <a:solidFill>
                  <a:srgbClr val="7030A0"/>
                </a:solidFill>
                <a:ea typeface="Tahoma" charset="0"/>
                <a:cs typeface="Tahoma" charset="0"/>
              </a:rPr>
              <a:t>using the system </a:t>
            </a: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again 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86032" y="2301657"/>
            <a:ext cx="5565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Expert users find a workaround 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670989"/>
            <a:ext cx="5565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Both non expert and expert users agree the system could be im</a:t>
            </a: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proved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75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7" grpId="0"/>
      <p:bldP spid="9" grpId="0"/>
      <p:bldP spid="11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63" y="-240605"/>
            <a:ext cx="9165064" cy="73392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956411" y="5197927"/>
            <a:ext cx="2057486" cy="138499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Camilo Hoffmann Kuschel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Helena Zhang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Henry Lin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Sebastian Rubio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Silvia Sun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ea typeface="Gill Sans" charset="0"/>
                <a:cs typeface="Gill Sans" charset="0"/>
              </a:rPr>
              <a:t>Todd </a:t>
            </a:r>
            <a:r>
              <a:rPr lang="en-US" sz="1400" dirty="0" err="1" smtClean="0">
                <a:solidFill>
                  <a:schemeClr val="bg1"/>
                </a:solidFill>
                <a:ea typeface="Gill Sans" charset="0"/>
                <a:cs typeface="Gill Sans" charset="0"/>
              </a:rPr>
              <a:t>Sakawkanokrat</a:t>
            </a:r>
            <a:endParaRPr lang="en-US" sz="1400" dirty="0">
              <a:solidFill>
                <a:schemeClr val="bg1"/>
              </a:solidFill>
              <a:ea typeface="Gill Sans" charset="0"/>
              <a:cs typeface="Gill Sans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03" y="3429000"/>
            <a:ext cx="7869936" cy="213969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21063" y="0"/>
            <a:ext cx="916506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2821" y="0"/>
            <a:ext cx="38139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Today’s Agenda</a:t>
            </a:r>
            <a:endParaRPr lang="en-GB" sz="4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881525" y="1171045"/>
            <a:ext cx="2499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a typeface="Tahoma" charset="0"/>
                <a:cs typeface="Tahoma" charset="0"/>
              </a:rPr>
              <a:t>The tasks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  <a:ea typeface="Tahoma" charset="0"/>
              <a:cs typeface="Tahom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81525" y="1815696"/>
            <a:ext cx="6240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a typeface="Tahoma" charset="0"/>
                <a:cs typeface="Tahoma" charset="0"/>
              </a:rPr>
              <a:t>Think aloud evaluation study 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81525" y="2414774"/>
            <a:ext cx="5713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a typeface="Tahoma" charset="0"/>
                <a:cs typeface="Tahoma" charset="0"/>
              </a:rPr>
              <a:t>Heuristic evaluation study 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81524" y="3059425"/>
            <a:ext cx="5010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  <a:ea typeface="Tahoma" charset="0"/>
                <a:cs typeface="Tahoma" charset="0"/>
              </a:rPr>
              <a:t>Reflection on the work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72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1" animBg="1"/>
      <p:bldP spid="14" grpId="0"/>
      <p:bldP spid="16" grpId="0"/>
      <p:bldP spid="17" grpId="0"/>
      <p:bldP spid="18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2821" y="0"/>
            <a:ext cx="7928650" cy="3317320"/>
            <a:chOff x="122821" y="0"/>
            <a:chExt cx="7928650" cy="3317320"/>
          </a:xfrm>
        </p:grpSpPr>
        <p:sp>
          <p:nvSpPr>
            <p:cNvPr id="6" name="TextBox 5"/>
            <p:cNvSpPr txBox="1"/>
            <p:nvPr/>
          </p:nvSpPr>
          <p:spPr>
            <a:xfrm>
              <a:off x="122821" y="0"/>
              <a:ext cx="551112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400" b="1" dirty="0" smtClean="0"/>
                <a:t>Reflection on the work</a:t>
              </a:r>
              <a:endParaRPr lang="en-GB" sz="44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463608" y="1008995"/>
              <a:ext cx="97687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b="1" dirty="0" smtClean="0">
                  <a:ea typeface="Tahoma" charset="0"/>
                  <a:cs typeface="Tahoma" charset="0"/>
                </a:rPr>
                <a:t>Main</a:t>
              </a:r>
            </a:p>
            <a:p>
              <a:pPr algn="r"/>
              <a:r>
                <a:rPr lang="en-US" sz="2400" b="1" dirty="0" smtClean="0">
                  <a:ea typeface="Tahoma" charset="0"/>
                  <a:cs typeface="Tahoma" charset="0"/>
                </a:rPr>
                <a:t>Points</a:t>
              </a:r>
              <a:endParaRPr lang="en-US" sz="2400" b="1" dirty="0">
                <a:ea typeface="Tahoma" charset="0"/>
                <a:cs typeface="Tahoma" charset="0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486032" y="1008995"/>
              <a:ext cx="0" cy="23083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2486032" y="1285994"/>
              <a:ext cx="33800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charset="0"/>
                <a:buChar char="•"/>
              </a:pPr>
              <a:r>
                <a:rPr lang="en-US" dirty="0" smtClean="0">
                  <a:solidFill>
                    <a:srgbClr val="7030A0"/>
                  </a:solidFill>
                  <a:ea typeface="Tahoma" charset="0"/>
                  <a:cs typeface="Tahoma" charset="0"/>
                </a:rPr>
                <a:t>Similar experience and feelings</a:t>
              </a:r>
              <a:endParaRPr lang="en-US" dirty="0">
                <a:solidFill>
                  <a:srgbClr val="7030A0"/>
                </a:solidFill>
                <a:ea typeface="Tahoma" charset="0"/>
                <a:cs typeface="Tahoma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486033" y="1655326"/>
              <a:ext cx="55654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charset="0"/>
                <a:buChar char="•"/>
              </a:pPr>
              <a:r>
                <a:rPr lang="en-US" dirty="0" smtClean="0">
                  <a:solidFill>
                    <a:srgbClr val="7030A0"/>
                  </a:solidFill>
                  <a:ea typeface="Tahoma" charset="0"/>
                  <a:cs typeface="Tahoma" charset="0"/>
                </a:rPr>
                <a:t>Non expert users just feel frustrated and do not feel like </a:t>
              </a:r>
              <a:r>
                <a:rPr lang="en-US" smtClean="0">
                  <a:solidFill>
                    <a:srgbClr val="7030A0"/>
                  </a:solidFill>
                  <a:ea typeface="Tahoma" charset="0"/>
                  <a:cs typeface="Tahoma" charset="0"/>
                </a:rPr>
                <a:t>using the system </a:t>
              </a:r>
              <a:r>
                <a:rPr lang="en-US" dirty="0" smtClean="0">
                  <a:solidFill>
                    <a:srgbClr val="7030A0"/>
                  </a:solidFill>
                  <a:ea typeface="Tahoma" charset="0"/>
                  <a:cs typeface="Tahoma" charset="0"/>
                </a:rPr>
                <a:t>again </a:t>
              </a:r>
              <a:endParaRPr lang="en-US" dirty="0">
                <a:solidFill>
                  <a:srgbClr val="7030A0"/>
                </a:solidFill>
                <a:ea typeface="Tahoma" charset="0"/>
                <a:cs typeface="Tahoma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86032" y="2301657"/>
              <a:ext cx="55654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charset="0"/>
                <a:buChar char="•"/>
              </a:pPr>
              <a:r>
                <a:rPr lang="en-US" dirty="0" smtClean="0">
                  <a:solidFill>
                    <a:srgbClr val="7030A0"/>
                  </a:solidFill>
                  <a:ea typeface="Tahoma" charset="0"/>
                  <a:cs typeface="Tahoma" charset="0"/>
                </a:rPr>
                <a:t>Expert users find a workaround </a:t>
              </a:r>
              <a:endParaRPr lang="en-US" dirty="0">
                <a:solidFill>
                  <a:srgbClr val="7030A0"/>
                </a:solidFill>
                <a:ea typeface="Tahoma" charset="0"/>
                <a:cs typeface="Tahoma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486032" y="2670989"/>
              <a:ext cx="55654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charset="0"/>
                <a:buChar char="•"/>
              </a:pPr>
              <a:r>
                <a:rPr lang="en-US" dirty="0" smtClean="0">
                  <a:solidFill>
                    <a:srgbClr val="7030A0"/>
                  </a:solidFill>
                  <a:ea typeface="Tahoma" charset="0"/>
                  <a:cs typeface="Tahoma" charset="0"/>
                </a:rPr>
                <a:t>Both non expert and expert users agree the system could be im</a:t>
              </a:r>
              <a:r>
                <a:rPr lang="en-US" dirty="0" smtClean="0">
                  <a:solidFill>
                    <a:srgbClr val="7030A0"/>
                  </a:solidFill>
                  <a:ea typeface="Tahoma" charset="0"/>
                  <a:cs typeface="Tahoma" charset="0"/>
                </a:rPr>
                <a:t>proved</a:t>
              </a:r>
              <a:endParaRPr lang="en-US" dirty="0">
                <a:solidFill>
                  <a:srgbClr val="7030A0"/>
                </a:solidFill>
                <a:ea typeface="Tahoma" charset="0"/>
                <a:cs typeface="Tahoma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0" y="6268201"/>
            <a:ext cx="9144000" cy="589799"/>
            <a:chOff x="0" y="6268201"/>
            <a:chExt cx="9144000" cy="589799"/>
          </a:xfrm>
        </p:grpSpPr>
        <p:sp>
          <p:nvSpPr>
            <p:cNvPr id="4" name="Rectangle 3"/>
            <p:cNvSpPr/>
            <p:nvPr/>
          </p:nvSpPr>
          <p:spPr>
            <a:xfrm>
              <a:off x="0" y="6724891"/>
              <a:ext cx="9144000" cy="13310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821" y="6268201"/>
              <a:ext cx="1517409" cy="523244"/>
            </a:xfrm>
            <a:prstGeom prst="rect">
              <a:avLst/>
            </a:prstGeom>
          </p:spPr>
        </p:pic>
      </p:grpSp>
      <p:sp>
        <p:nvSpPr>
          <p:cNvPr id="3" name="Rectangle 2"/>
          <p:cNvSpPr/>
          <p:nvPr/>
        </p:nvSpPr>
        <p:spPr>
          <a:xfrm>
            <a:off x="0" y="0"/>
            <a:ext cx="9143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-1" y="2752875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Thank you.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3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23632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The tasks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81525" y="1008995"/>
            <a:ext cx="15589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smtClean="0">
                <a:ea typeface="Tahoma" charset="0"/>
                <a:cs typeface="Tahoma" charset="0"/>
              </a:rPr>
              <a:t>Navigation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2486032" y="1008995"/>
            <a:ext cx="0" cy="13849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86032" y="1285994"/>
            <a:ext cx="451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Navigate to any chosen section of the book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032" y="1655326"/>
            <a:ext cx="1902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mtClean="0">
                <a:solidFill>
                  <a:srgbClr val="7030A0"/>
                </a:solidFill>
                <a:ea typeface="Tahoma" charset="0"/>
                <a:cs typeface="Tahoma" charset="0"/>
              </a:rPr>
              <a:t>Go to page 365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024658"/>
            <a:ext cx="2875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Go to Chapter 4 Section 3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17781" y="2368871"/>
            <a:ext cx="1422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Searching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486032" y="2393990"/>
            <a:ext cx="0" cy="1661994"/>
          </a:xfrm>
          <a:prstGeom prst="line">
            <a:avLst/>
          </a:prstGeom>
          <a:ln>
            <a:solidFill>
              <a:srgbClr val="F27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486032" y="2670989"/>
            <a:ext cx="4072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27100"/>
                </a:solidFill>
                <a:ea typeface="Tahoma" charset="0"/>
                <a:cs typeface="Tahoma" charset="0"/>
              </a:rPr>
              <a:t>Search any chosen section of the book</a:t>
            </a:r>
            <a:endParaRPr lang="en-US" dirty="0">
              <a:solidFill>
                <a:srgbClr val="F27100"/>
              </a:solidFill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86032" y="3040321"/>
            <a:ext cx="3636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27100"/>
                </a:solidFill>
                <a:ea typeface="Tahoma" charset="0"/>
                <a:cs typeface="Tahoma" charset="0"/>
              </a:rPr>
              <a:t>Search the term ‘user experience’</a:t>
            </a:r>
            <a:endParaRPr lang="en-US" dirty="0">
              <a:solidFill>
                <a:srgbClr val="F27100"/>
              </a:solidFill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486032" y="3409653"/>
            <a:ext cx="6322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27100"/>
                </a:solidFill>
                <a:ea typeface="Tahoma" charset="0"/>
                <a:cs typeface="Tahoma" charset="0"/>
              </a:rPr>
              <a:t>Discover how many times the term ‘human-computer</a:t>
            </a:r>
            <a:r>
              <a:rPr lang="en-US" smtClean="0">
                <a:solidFill>
                  <a:srgbClr val="F27100"/>
                </a:solidFill>
                <a:ea typeface="Tahoma" charset="0"/>
                <a:cs typeface="Tahoma" charset="0"/>
              </a:rPr>
              <a:t>’ appears on </a:t>
            </a:r>
            <a:r>
              <a:rPr lang="en-US" dirty="0" smtClean="0">
                <a:solidFill>
                  <a:srgbClr val="F27100"/>
                </a:solidFill>
                <a:ea typeface="Tahoma" charset="0"/>
                <a:cs typeface="Tahoma" charset="0"/>
              </a:rPr>
              <a:t>the book</a:t>
            </a:r>
            <a:endParaRPr lang="en-US" dirty="0">
              <a:solidFill>
                <a:srgbClr val="F27100"/>
              </a:solidFill>
              <a:ea typeface="Tahoma" charset="0"/>
              <a:cs typeface="Taho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06119" y="4027475"/>
            <a:ext cx="934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smtClean="0">
                <a:ea typeface="Tahoma" charset="0"/>
                <a:cs typeface="Tahoma" charset="0"/>
              </a:rPr>
              <a:t>Notes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2486031" y="4052594"/>
            <a:ext cx="1" cy="1384995"/>
          </a:xfrm>
          <a:prstGeom prst="line">
            <a:avLst/>
          </a:prstGeom>
          <a:ln>
            <a:solidFill>
              <a:srgbClr val="CF1D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486032" y="4329593"/>
            <a:ext cx="3784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CF1D25"/>
                </a:solidFill>
                <a:ea typeface="Tahoma" charset="0"/>
                <a:cs typeface="Tahoma" charset="0"/>
              </a:rPr>
              <a:t>Make any note</a:t>
            </a:r>
            <a:endParaRPr lang="en-US" dirty="0">
              <a:solidFill>
                <a:srgbClr val="CF1D25"/>
              </a:solidFill>
              <a:ea typeface="Tahoma" charset="0"/>
              <a:cs typeface="Tahoma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486031" y="4698925"/>
            <a:ext cx="5928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CF1D25"/>
                </a:solidFill>
                <a:ea typeface="Tahoma" charset="0"/>
                <a:cs typeface="Tahoma" charset="0"/>
              </a:rPr>
              <a:t>On page 300 make the note ‘verifying and refining design’</a:t>
            </a:r>
            <a:endParaRPr lang="en-US" dirty="0">
              <a:solidFill>
                <a:srgbClr val="CF1D25"/>
              </a:solidFill>
              <a:ea typeface="Tahoma" charset="0"/>
              <a:cs typeface="Tahoma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86032" y="5068257"/>
            <a:ext cx="6086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CF1D25"/>
                </a:solidFill>
                <a:ea typeface="Tahoma" charset="0"/>
                <a:cs typeface="Tahoma" charset="0"/>
              </a:rPr>
              <a:t>Export the notes as a text file</a:t>
            </a:r>
            <a:endParaRPr lang="en-US" dirty="0">
              <a:solidFill>
                <a:srgbClr val="CF1D25"/>
              </a:solidFill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20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2" grpId="0"/>
      <p:bldP spid="13" grpId="0"/>
      <p:bldP spid="15" grpId="0"/>
      <p:bldP spid="17" grpId="0"/>
      <p:bldP spid="18" grpId="0"/>
      <p:bldP spid="19" grpId="0"/>
      <p:bldP spid="21" grpId="0"/>
      <p:bldP spid="23" grpId="0"/>
      <p:bldP spid="24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23632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The tasks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60650" y="1008995"/>
            <a:ext cx="14798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Content</a:t>
            </a:r>
          </a:p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Extraction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2486032" y="1008995"/>
            <a:ext cx="0" cy="1384995"/>
          </a:xfrm>
          <a:prstGeom prst="line">
            <a:avLst/>
          </a:prstGeom>
          <a:ln>
            <a:solidFill>
              <a:srgbClr val="4A76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86032" y="1285994"/>
            <a:ext cx="3887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4A76BC"/>
                </a:solidFill>
                <a:ea typeface="Tahoma" charset="0"/>
                <a:cs typeface="Tahoma" charset="0"/>
              </a:rPr>
              <a:t>Copy any paragraph to the clipboard</a:t>
            </a:r>
            <a:endParaRPr lang="en-US" dirty="0">
              <a:solidFill>
                <a:srgbClr val="4A76BC"/>
              </a:solidFill>
              <a:ea typeface="Tahoma" charset="0"/>
              <a:cs typeface="Tahom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032" y="1655326"/>
            <a:ext cx="317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4A76BC"/>
                </a:solidFill>
                <a:ea typeface="Tahoma" charset="0"/>
                <a:cs typeface="Tahoma" charset="0"/>
              </a:rPr>
              <a:t>Print the preface of the book</a:t>
            </a:r>
            <a:endParaRPr lang="en-US" dirty="0">
              <a:solidFill>
                <a:srgbClr val="4A76BC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024658"/>
            <a:ext cx="4132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4A76BC"/>
                </a:solidFill>
                <a:ea typeface="Tahoma" charset="0"/>
                <a:cs typeface="Tahoma" charset="0"/>
              </a:rPr>
              <a:t>Download the whole book as a PDF file</a:t>
            </a:r>
            <a:endParaRPr lang="en-US" dirty="0">
              <a:solidFill>
                <a:srgbClr val="4A76BC"/>
              </a:solidFill>
              <a:ea typeface="Tahoma" charset="0"/>
              <a:cs typeface="Tahoma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985" y="2368871"/>
            <a:ext cx="12834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Other</a:t>
            </a:r>
          </a:p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Features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486032" y="2393990"/>
            <a:ext cx="0" cy="1384995"/>
          </a:xfrm>
          <a:prstGeom prst="line">
            <a:avLst/>
          </a:prstGeom>
          <a:ln>
            <a:solidFill>
              <a:srgbClr val="4397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486032" y="2670989"/>
            <a:ext cx="4504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439769"/>
                </a:solidFill>
                <a:ea typeface="Tahoma" charset="0"/>
                <a:cs typeface="Tahoma" charset="0"/>
              </a:rPr>
              <a:t>Use any feature that has not been used yet</a:t>
            </a:r>
            <a:endParaRPr lang="en-US" dirty="0">
              <a:solidFill>
                <a:srgbClr val="439769"/>
              </a:solidFill>
              <a:ea typeface="Tahoma" charset="0"/>
              <a:cs typeface="Tahoma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86032" y="3040321"/>
            <a:ext cx="4419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439769"/>
                </a:solidFill>
                <a:ea typeface="Tahoma" charset="0"/>
                <a:cs typeface="Tahoma" charset="0"/>
              </a:rPr>
              <a:t>Have the book to read aloud the page 365</a:t>
            </a:r>
            <a:endParaRPr lang="en-US" dirty="0">
              <a:solidFill>
                <a:srgbClr val="439769"/>
              </a:solidFill>
              <a:ea typeface="Tahoma" charset="0"/>
              <a:cs typeface="Tahoma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486032" y="3409653"/>
            <a:ext cx="5945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439769"/>
                </a:solidFill>
                <a:ea typeface="Tahoma" charset="0"/>
                <a:cs typeface="Tahoma" charset="0"/>
              </a:rPr>
              <a:t>Find the definition of ‘experience’ in the built-in dictionary</a:t>
            </a:r>
            <a:endParaRPr lang="en-US" dirty="0">
              <a:solidFill>
                <a:srgbClr val="439769"/>
              </a:solidFill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38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2" grpId="0"/>
      <p:bldP spid="13" grpId="0"/>
      <p:bldP spid="15" grpId="0"/>
      <p:bldP spid="17" grpId="0"/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5347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Think aloud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33261" y="1008995"/>
            <a:ext cx="20072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Background</a:t>
            </a:r>
          </a:p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and</a:t>
            </a:r>
          </a:p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Demographics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2486032" y="1008995"/>
            <a:ext cx="0" cy="21236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86032" y="1285994"/>
            <a:ext cx="2839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Users are 18-29 year olds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032" y="1655326"/>
            <a:ext cx="2559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2 males and 3 females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024658"/>
            <a:ext cx="3684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1 user with high computer literacy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486032" y="2393990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4 </a:t>
            </a: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with medium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86032" y="2763322"/>
            <a:ext cx="2367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3 are USYD students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01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2" grpId="0"/>
      <p:bldP spid="13" grpId="0"/>
      <p:bldP spid="20" grpId="0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5347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Think aloud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443089" y="1008995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User 1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486029" y="1008995"/>
            <a:ext cx="5" cy="32734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86032" y="1285994"/>
            <a:ext cx="3330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Managed to complete all tasks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032" y="1655326"/>
            <a:ext cx="4373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Quite long time to go through all </a:t>
            </a: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of them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024658"/>
            <a:ext cx="6543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7030A0"/>
                </a:solidFill>
                <a:ea typeface="Tahoma" charset="0"/>
                <a:cs typeface="Tahoma" charset="0"/>
              </a:rPr>
              <a:t>Previous knowledge of Adobe Reader led to higher expectations from the system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486032" y="3543778"/>
            <a:ext cx="167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Not intuitive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86031" y="3913110"/>
            <a:ext cx="3553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Did not feel comfortable using it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95" y="3108066"/>
            <a:ext cx="1174375" cy="11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443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1" grpId="1"/>
      <p:bldP spid="12" grpId="0"/>
      <p:bldP spid="12" grpId="1"/>
      <p:bldP spid="13" grpId="0"/>
      <p:bldP spid="13" grpId="1"/>
      <p:bldP spid="26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5347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Think aloud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443089" y="1008995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User 2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486029" y="1008995"/>
            <a:ext cx="5" cy="32734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86032" y="1285994"/>
            <a:ext cx="4125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Managed to complete 80% of the tasks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032" y="1655326"/>
            <a:ext cx="383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 problem with the abstract tasks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024658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Struggled with some of the concrete ones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86032" y="3543778"/>
            <a:ext cx="167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Not intuitive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86031" y="3913110"/>
            <a:ext cx="2099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Nor user-friendly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95" y="3108066"/>
            <a:ext cx="1174375" cy="11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75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1" grpId="1"/>
      <p:bldP spid="12" grpId="0"/>
      <p:bldP spid="12" grpId="1"/>
      <p:bldP spid="13" grpId="0"/>
      <p:bldP spid="13" grpId="1"/>
      <p:bldP spid="26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5347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Think aloud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443089" y="1008995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User 3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486029" y="1008995"/>
            <a:ext cx="5" cy="32734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86032" y="1285994"/>
            <a:ext cx="3330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Managed to complete all tasks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032" y="1655326"/>
            <a:ext cx="312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Some of them pretty quickly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024658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Tried using keyboard shortcuts that did not work 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86032" y="3543778"/>
            <a:ext cx="2320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 major problems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86031" y="3913110"/>
            <a:ext cx="4524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The navigation though could be more fluid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95" y="3108066"/>
            <a:ext cx="1174375" cy="11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70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1" grpId="1"/>
      <p:bldP spid="12" grpId="0"/>
      <p:bldP spid="12" grpId="1"/>
      <p:bldP spid="13" grpId="0"/>
      <p:bldP spid="13" grpId="1"/>
      <p:bldP spid="26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724891"/>
            <a:ext cx="9144000" cy="1331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1" y="6268201"/>
            <a:ext cx="1517409" cy="5232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21" y="0"/>
            <a:ext cx="55347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 smtClean="0"/>
              <a:t>Think aloud evaluation</a:t>
            </a:r>
            <a:endParaRPr lang="en-GB" sz="4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443089" y="1008995"/>
            <a:ext cx="997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>
                <a:ea typeface="Tahoma" charset="0"/>
                <a:cs typeface="Tahoma" charset="0"/>
              </a:rPr>
              <a:t>User 4</a:t>
            </a:r>
            <a:endParaRPr lang="en-US" sz="2400" b="1" dirty="0">
              <a:ea typeface="Tahoma" charset="0"/>
              <a:cs typeface="Tahoma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486030" y="1008995"/>
            <a:ext cx="5" cy="35504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86032" y="1285994"/>
            <a:ext cx="3330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Managed to complete all tasks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032" y="1655326"/>
            <a:ext cx="300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Most of them quite quickly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6032" y="2024658"/>
            <a:ext cx="65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Had some problems though copying contents and making notes</a:t>
            </a:r>
            <a:endParaRPr lang="en-US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86032" y="3543778"/>
            <a:ext cx="2320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No major problems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86031" y="3913110"/>
            <a:ext cx="52863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7030A0"/>
                </a:solidFill>
                <a:ea typeface="Tahoma" charset="0"/>
                <a:cs typeface="Tahoma" charset="0"/>
              </a:rPr>
              <a:t>Though the navigation, content copying and note making could be improved</a:t>
            </a:r>
            <a:endParaRPr lang="en-US" b="1" dirty="0">
              <a:solidFill>
                <a:srgbClr val="7030A0"/>
              </a:solidFill>
              <a:ea typeface="Tahoma" charset="0"/>
              <a:cs typeface="Tahoma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95" y="3108066"/>
            <a:ext cx="1174375" cy="11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79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1" grpId="1"/>
      <p:bldP spid="12" grpId="0"/>
      <p:bldP spid="12" grpId="1"/>
      <p:bldP spid="13" grpId="0"/>
      <p:bldP spid="13" grpId="1"/>
      <p:bldP spid="26" grpId="0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466</TotalTime>
  <Words>877</Words>
  <Application>Microsoft Macintosh PowerPoint</Application>
  <PresentationFormat>On-screen Show (4:3)</PresentationFormat>
  <Paragraphs>243</Paragraphs>
  <Slides>20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Calibri Light</vt:lpstr>
      <vt:lpstr>Gill Sans</vt:lpstr>
      <vt:lpstr>Tahoma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Camilo Hoffmann Kuschel</dc:creator>
  <cp:lastModifiedBy>Camilo Hoffmann Kuschel</cp:lastModifiedBy>
  <cp:revision>61</cp:revision>
  <dcterms:created xsi:type="dcterms:W3CDTF">2015-08-31T02:28:18Z</dcterms:created>
  <dcterms:modified xsi:type="dcterms:W3CDTF">2015-09-01T04:09:12Z</dcterms:modified>
</cp:coreProperties>
</file>

<file path=docProps/thumbnail.jpeg>
</file>